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49377600" cy="36576000"/>
  <p:notesSz cx="6858000" cy="9144000"/>
  <p:defaultTex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C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30" d="100"/>
          <a:sy n="30" d="100"/>
        </p:scale>
        <p:origin x="-1008" y="1716"/>
      </p:cViewPr>
      <p:guideLst>
        <p:guide orient="horz" pos="11520"/>
        <p:guide pos="15552"/>
      </p:guideLst>
    </p:cSldViewPr>
  </p:slideViewPr>
  <p:notesTextViewPr>
    <p:cViewPr>
      <p:scale>
        <a:sx n="1" d="1"/>
        <a:sy n="1" d="1"/>
      </p:scale>
      <p:origin x="0" y="0"/>
    </p:cViewPr>
  </p:notesTextViewPr>
  <p:gridSpacing cx="457200" cy="457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gif>
</file>

<file path=ppt/media/image10.png>
</file>

<file path=ppt/media/image11.png>
</file>

<file path=ppt/media/image12.png>
</file>

<file path=ppt/media/image13.tif>
</file>

<file path=ppt/media/image14.tif>
</file>

<file path=ppt/media/image2.png>
</file>

<file path=ppt/media/image3.png>
</file>

<file path=ppt/media/image4.png>
</file>

<file path=ppt/media/image5.png>
</file>

<file path=ppt/media/image6.png>
</file>

<file path=ppt/media/image7.ti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03320" y="11362269"/>
            <a:ext cx="41970960" cy="7840133"/>
          </a:xfrm>
        </p:spPr>
        <p:txBody>
          <a:bodyPr/>
          <a:lstStyle/>
          <a:p>
            <a:r>
              <a:rPr lang="en-US" smtClean="0"/>
              <a:t>Click to edit Master title style</a:t>
            </a:r>
            <a:endParaRPr lang="en-US"/>
          </a:p>
        </p:txBody>
      </p:sp>
      <p:sp>
        <p:nvSpPr>
          <p:cNvPr id="3" name="Subtitle 2"/>
          <p:cNvSpPr>
            <a:spLocks noGrp="1"/>
          </p:cNvSpPr>
          <p:nvPr>
            <p:ph type="subTitle" idx="1"/>
          </p:nvPr>
        </p:nvSpPr>
        <p:spPr>
          <a:xfrm>
            <a:off x="7406640" y="20726400"/>
            <a:ext cx="34564320" cy="9347200"/>
          </a:xfrm>
        </p:spPr>
        <p:txBody>
          <a:bodyPr/>
          <a:lstStyle>
            <a:lvl1pPr marL="0" indent="0" algn="ctr">
              <a:buNone/>
              <a:defRPr>
                <a:solidFill>
                  <a:schemeClr val="tx1">
                    <a:tint val="75000"/>
                  </a:schemeClr>
                </a:solidFill>
              </a:defRPr>
            </a:lvl1pPr>
            <a:lvl2pPr marL="2455599" indent="0" algn="ctr">
              <a:buNone/>
              <a:defRPr>
                <a:solidFill>
                  <a:schemeClr val="tx1">
                    <a:tint val="75000"/>
                  </a:schemeClr>
                </a:solidFill>
              </a:defRPr>
            </a:lvl2pPr>
            <a:lvl3pPr marL="4911199" indent="0" algn="ctr">
              <a:buNone/>
              <a:defRPr>
                <a:solidFill>
                  <a:schemeClr val="tx1">
                    <a:tint val="75000"/>
                  </a:schemeClr>
                </a:solidFill>
              </a:defRPr>
            </a:lvl3pPr>
            <a:lvl4pPr marL="7366798" indent="0" algn="ctr">
              <a:buNone/>
              <a:defRPr>
                <a:solidFill>
                  <a:schemeClr val="tx1">
                    <a:tint val="75000"/>
                  </a:schemeClr>
                </a:solidFill>
              </a:defRPr>
            </a:lvl4pPr>
            <a:lvl5pPr marL="9822398" indent="0" algn="ctr">
              <a:buNone/>
              <a:defRPr>
                <a:solidFill>
                  <a:schemeClr val="tx1">
                    <a:tint val="75000"/>
                  </a:schemeClr>
                </a:solidFill>
              </a:defRPr>
            </a:lvl5pPr>
            <a:lvl6pPr marL="12277998" indent="0" algn="ctr">
              <a:buNone/>
              <a:defRPr>
                <a:solidFill>
                  <a:schemeClr val="tx1">
                    <a:tint val="75000"/>
                  </a:schemeClr>
                </a:solidFill>
              </a:defRPr>
            </a:lvl6pPr>
            <a:lvl7pPr marL="14733597" indent="0" algn="ctr">
              <a:buNone/>
              <a:defRPr>
                <a:solidFill>
                  <a:schemeClr val="tx1">
                    <a:tint val="75000"/>
                  </a:schemeClr>
                </a:solidFill>
              </a:defRPr>
            </a:lvl7pPr>
            <a:lvl8pPr marL="17189196" indent="0" algn="ctr">
              <a:buNone/>
              <a:defRPr>
                <a:solidFill>
                  <a:schemeClr val="tx1">
                    <a:tint val="75000"/>
                  </a:schemeClr>
                </a:solidFill>
              </a:defRPr>
            </a:lvl8pPr>
            <a:lvl9pPr marL="1964479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8/2/2019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4003718952"/>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8/2/2019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980076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6469383" y="6443136"/>
            <a:ext cx="51657885" cy="13732086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1478580" y="6443136"/>
            <a:ext cx="154167840" cy="13732086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8/2/2019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98714410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8/2/2019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76017887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900490" y="23503469"/>
            <a:ext cx="41970960" cy="7264400"/>
          </a:xfrm>
        </p:spPr>
        <p:txBody>
          <a:bodyPr anchor="t"/>
          <a:lstStyle>
            <a:lvl1pPr algn="l">
              <a:defRPr sz="21500" b="1" cap="all"/>
            </a:lvl1pPr>
          </a:lstStyle>
          <a:p>
            <a:r>
              <a:rPr lang="en-US" smtClean="0"/>
              <a:t>Click to edit Master title style</a:t>
            </a:r>
            <a:endParaRPr lang="en-US"/>
          </a:p>
        </p:txBody>
      </p:sp>
      <p:sp>
        <p:nvSpPr>
          <p:cNvPr id="3" name="Text Placeholder 2"/>
          <p:cNvSpPr>
            <a:spLocks noGrp="1"/>
          </p:cNvSpPr>
          <p:nvPr>
            <p:ph type="body" idx="1"/>
          </p:nvPr>
        </p:nvSpPr>
        <p:spPr>
          <a:xfrm>
            <a:off x="3900490" y="15502472"/>
            <a:ext cx="41970960" cy="8000998"/>
          </a:xfrm>
        </p:spPr>
        <p:txBody>
          <a:bodyPr anchor="b"/>
          <a:lstStyle>
            <a:lvl1pPr marL="0" indent="0">
              <a:buNone/>
              <a:defRPr sz="10800">
                <a:solidFill>
                  <a:schemeClr val="tx1">
                    <a:tint val="75000"/>
                  </a:schemeClr>
                </a:solidFill>
              </a:defRPr>
            </a:lvl1pPr>
            <a:lvl2pPr marL="2455599" indent="0">
              <a:buNone/>
              <a:defRPr sz="9700">
                <a:solidFill>
                  <a:schemeClr val="tx1">
                    <a:tint val="75000"/>
                  </a:schemeClr>
                </a:solidFill>
              </a:defRPr>
            </a:lvl2pPr>
            <a:lvl3pPr marL="4911199" indent="0">
              <a:buNone/>
              <a:defRPr sz="8600">
                <a:solidFill>
                  <a:schemeClr val="tx1">
                    <a:tint val="75000"/>
                  </a:schemeClr>
                </a:solidFill>
              </a:defRPr>
            </a:lvl3pPr>
            <a:lvl4pPr marL="7366798" indent="0">
              <a:buNone/>
              <a:defRPr sz="7600">
                <a:solidFill>
                  <a:schemeClr val="tx1">
                    <a:tint val="75000"/>
                  </a:schemeClr>
                </a:solidFill>
              </a:defRPr>
            </a:lvl4pPr>
            <a:lvl5pPr marL="9822398" indent="0">
              <a:buNone/>
              <a:defRPr sz="7600">
                <a:solidFill>
                  <a:schemeClr val="tx1">
                    <a:tint val="75000"/>
                  </a:schemeClr>
                </a:solidFill>
              </a:defRPr>
            </a:lvl5pPr>
            <a:lvl6pPr marL="12277998" indent="0">
              <a:buNone/>
              <a:defRPr sz="7600">
                <a:solidFill>
                  <a:schemeClr val="tx1">
                    <a:tint val="75000"/>
                  </a:schemeClr>
                </a:solidFill>
              </a:defRPr>
            </a:lvl6pPr>
            <a:lvl7pPr marL="14733597" indent="0">
              <a:buNone/>
              <a:defRPr sz="7600">
                <a:solidFill>
                  <a:schemeClr val="tx1">
                    <a:tint val="75000"/>
                  </a:schemeClr>
                </a:solidFill>
              </a:defRPr>
            </a:lvl7pPr>
            <a:lvl8pPr marL="17189196" indent="0">
              <a:buNone/>
              <a:defRPr sz="7600">
                <a:solidFill>
                  <a:schemeClr val="tx1">
                    <a:tint val="75000"/>
                  </a:schemeClr>
                </a:solidFill>
              </a:defRPr>
            </a:lvl8pPr>
            <a:lvl9pPr marL="19644795" indent="0">
              <a:buNone/>
              <a:defRPr sz="7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E08C500-08E7-4020-BF47-5C3C716CF3F5}" type="datetimeFigureOut">
              <a:rPr lang="en-US" smtClean="0"/>
              <a:t>8/2/2019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704941031"/>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1478583" y="37549672"/>
            <a:ext cx="102912860"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15214400" y="37549672"/>
            <a:ext cx="102912866"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E08C500-08E7-4020-BF47-5C3C716CF3F5}" type="datetimeFigureOut">
              <a:rPr lang="en-US" smtClean="0"/>
              <a:t>8/2/2019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188024838"/>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68880" y="1464736"/>
            <a:ext cx="44439840" cy="6096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468880" y="8187270"/>
            <a:ext cx="2181701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smtClean="0"/>
              <a:t>Click to edit Master text styles</a:t>
            </a:r>
          </a:p>
        </p:txBody>
      </p:sp>
      <p:sp>
        <p:nvSpPr>
          <p:cNvPr id="4" name="Content Placeholder 3"/>
          <p:cNvSpPr>
            <a:spLocks noGrp="1"/>
          </p:cNvSpPr>
          <p:nvPr>
            <p:ph sz="half" idx="2"/>
          </p:nvPr>
        </p:nvSpPr>
        <p:spPr>
          <a:xfrm>
            <a:off x="2468880" y="11599334"/>
            <a:ext cx="2181701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5083137" y="8187270"/>
            <a:ext cx="2182558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smtClean="0"/>
              <a:t>Click to edit Master text styles</a:t>
            </a:r>
          </a:p>
        </p:txBody>
      </p:sp>
      <p:sp>
        <p:nvSpPr>
          <p:cNvPr id="6" name="Content Placeholder 5"/>
          <p:cNvSpPr>
            <a:spLocks noGrp="1"/>
          </p:cNvSpPr>
          <p:nvPr>
            <p:ph sz="quarter" idx="4"/>
          </p:nvPr>
        </p:nvSpPr>
        <p:spPr>
          <a:xfrm>
            <a:off x="25083137" y="11599334"/>
            <a:ext cx="2182558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E08C500-08E7-4020-BF47-5C3C716CF3F5}" type="datetimeFigureOut">
              <a:rPr lang="en-US" smtClean="0"/>
              <a:t>8/2/2019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4129095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E08C500-08E7-4020-BF47-5C3C716CF3F5}" type="datetimeFigureOut">
              <a:rPr lang="en-US" smtClean="0"/>
              <a:t>8/2/2019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3544417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08C500-08E7-4020-BF47-5C3C716CF3F5}" type="datetimeFigureOut">
              <a:rPr lang="en-US" smtClean="0"/>
              <a:t>8/2/2019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970668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68884" y="1456267"/>
            <a:ext cx="16244890" cy="6197600"/>
          </a:xfrm>
        </p:spPr>
        <p:txBody>
          <a:bodyPr anchor="b"/>
          <a:lstStyle>
            <a:lvl1pPr algn="l">
              <a:defRPr sz="10800" b="1"/>
            </a:lvl1pPr>
          </a:lstStyle>
          <a:p>
            <a:r>
              <a:rPr lang="en-US" smtClean="0"/>
              <a:t>Click to edit Master title style</a:t>
            </a:r>
            <a:endParaRPr lang="en-US"/>
          </a:p>
        </p:txBody>
      </p:sp>
      <p:sp>
        <p:nvSpPr>
          <p:cNvPr id="3" name="Content Placeholder 2"/>
          <p:cNvSpPr>
            <a:spLocks noGrp="1"/>
          </p:cNvSpPr>
          <p:nvPr>
            <p:ph idx="1"/>
          </p:nvPr>
        </p:nvSpPr>
        <p:spPr>
          <a:xfrm>
            <a:off x="19305269" y="1456270"/>
            <a:ext cx="27603451" cy="31216602"/>
          </a:xfrm>
        </p:spPr>
        <p:txBody>
          <a:bodyPr/>
          <a:lstStyle>
            <a:lvl1pPr>
              <a:defRPr sz="17100"/>
            </a:lvl1pPr>
            <a:lvl2pPr>
              <a:defRPr sz="15000"/>
            </a:lvl2pPr>
            <a:lvl3pPr>
              <a:defRPr sz="12900"/>
            </a:lvl3pPr>
            <a:lvl4pPr>
              <a:defRPr sz="10800"/>
            </a:lvl4pPr>
            <a:lvl5pPr>
              <a:defRPr sz="10800"/>
            </a:lvl5pPr>
            <a:lvl6pPr>
              <a:defRPr sz="10800"/>
            </a:lvl6pPr>
            <a:lvl7pPr>
              <a:defRPr sz="10800"/>
            </a:lvl7pPr>
            <a:lvl8pPr>
              <a:defRPr sz="10800"/>
            </a:lvl8pPr>
            <a:lvl9pPr>
              <a:defRPr sz="10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468884" y="7653870"/>
            <a:ext cx="16244890" cy="25019002"/>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44078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678355" y="25603201"/>
            <a:ext cx="29626560" cy="3022602"/>
          </a:xfrm>
        </p:spPr>
        <p:txBody>
          <a:bodyPr anchor="b"/>
          <a:lstStyle>
            <a:lvl1pPr algn="l">
              <a:defRPr sz="10800" b="1"/>
            </a:lvl1pPr>
          </a:lstStyle>
          <a:p>
            <a:r>
              <a:rPr lang="en-US" smtClean="0"/>
              <a:t>Click to edit Master title style</a:t>
            </a:r>
            <a:endParaRPr lang="en-US"/>
          </a:p>
        </p:txBody>
      </p:sp>
      <p:sp>
        <p:nvSpPr>
          <p:cNvPr id="3" name="Picture Placeholder 2"/>
          <p:cNvSpPr>
            <a:spLocks noGrp="1"/>
          </p:cNvSpPr>
          <p:nvPr>
            <p:ph type="pic" idx="1"/>
          </p:nvPr>
        </p:nvSpPr>
        <p:spPr>
          <a:xfrm>
            <a:off x="9678355" y="3268133"/>
            <a:ext cx="29626560" cy="21945600"/>
          </a:xfrm>
        </p:spPr>
        <p:txBody>
          <a:bodyPr/>
          <a:lstStyle>
            <a:lvl1pPr marL="0" indent="0">
              <a:buNone/>
              <a:defRPr sz="17100"/>
            </a:lvl1pPr>
            <a:lvl2pPr marL="2455599" indent="0">
              <a:buNone/>
              <a:defRPr sz="15000"/>
            </a:lvl2pPr>
            <a:lvl3pPr marL="4911199" indent="0">
              <a:buNone/>
              <a:defRPr sz="12900"/>
            </a:lvl3pPr>
            <a:lvl4pPr marL="7366798" indent="0">
              <a:buNone/>
              <a:defRPr sz="10800"/>
            </a:lvl4pPr>
            <a:lvl5pPr marL="9822398" indent="0">
              <a:buNone/>
              <a:defRPr sz="10800"/>
            </a:lvl5pPr>
            <a:lvl6pPr marL="12277998" indent="0">
              <a:buNone/>
              <a:defRPr sz="10800"/>
            </a:lvl6pPr>
            <a:lvl7pPr marL="14733597" indent="0">
              <a:buNone/>
              <a:defRPr sz="10800"/>
            </a:lvl7pPr>
            <a:lvl8pPr marL="17189196" indent="0">
              <a:buNone/>
              <a:defRPr sz="10800"/>
            </a:lvl8pPr>
            <a:lvl9pPr marL="19644795" indent="0">
              <a:buNone/>
              <a:defRPr sz="10800"/>
            </a:lvl9pPr>
          </a:lstStyle>
          <a:p>
            <a:endParaRPr lang="en-US"/>
          </a:p>
        </p:txBody>
      </p:sp>
      <p:sp>
        <p:nvSpPr>
          <p:cNvPr id="4" name="Text Placeholder 3"/>
          <p:cNvSpPr>
            <a:spLocks noGrp="1"/>
          </p:cNvSpPr>
          <p:nvPr>
            <p:ph type="body" sz="half" idx="2"/>
          </p:nvPr>
        </p:nvSpPr>
        <p:spPr>
          <a:xfrm>
            <a:off x="9678355" y="28625803"/>
            <a:ext cx="29626560" cy="4292598"/>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605771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68880" y="1464736"/>
            <a:ext cx="44439840" cy="6096000"/>
          </a:xfrm>
          <a:prstGeom prst="rect">
            <a:avLst/>
          </a:prstGeom>
        </p:spPr>
        <p:txBody>
          <a:bodyPr vert="horz" lIns="491120" tIns="245560" rIns="491120" bIns="24556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468880" y="8534403"/>
            <a:ext cx="44439840" cy="24138469"/>
          </a:xfrm>
          <a:prstGeom prst="rect">
            <a:avLst/>
          </a:prstGeom>
        </p:spPr>
        <p:txBody>
          <a:bodyPr vert="horz" lIns="491120" tIns="245560" rIns="491120" bIns="24556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468880" y="33900536"/>
            <a:ext cx="11521440" cy="1947333"/>
          </a:xfrm>
          <a:prstGeom prst="rect">
            <a:avLst/>
          </a:prstGeom>
        </p:spPr>
        <p:txBody>
          <a:bodyPr vert="horz" lIns="491120" tIns="245560" rIns="491120" bIns="245560" rtlCol="0" anchor="ctr"/>
          <a:lstStyle>
            <a:lvl1pPr algn="l">
              <a:defRPr sz="6500">
                <a:solidFill>
                  <a:schemeClr val="tx1">
                    <a:tint val="75000"/>
                  </a:schemeClr>
                </a:solidFill>
              </a:defRPr>
            </a:lvl1pPr>
          </a:lstStyle>
          <a:p>
            <a:fld id="{1E08C500-08E7-4020-BF47-5C3C716CF3F5}" type="datetimeFigureOut">
              <a:rPr lang="en-US" smtClean="0"/>
              <a:t>8/2/2019</a:t>
            </a:fld>
            <a:endParaRPr lang="en-US"/>
          </a:p>
        </p:txBody>
      </p:sp>
      <p:sp>
        <p:nvSpPr>
          <p:cNvPr id="5" name="Footer Placeholder 4"/>
          <p:cNvSpPr>
            <a:spLocks noGrp="1"/>
          </p:cNvSpPr>
          <p:nvPr>
            <p:ph type="ftr" sz="quarter" idx="3"/>
          </p:nvPr>
        </p:nvSpPr>
        <p:spPr>
          <a:xfrm>
            <a:off x="16870680" y="33900536"/>
            <a:ext cx="15636240" cy="1947333"/>
          </a:xfrm>
          <a:prstGeom prst="rect">
            <a:avLst/>
          </a:prstGeom>
        </p:spPr>
        <p:txBody>
          <a:bodyPr vert="horz" lIns="491120" tIns="245560" rIns="491120" bIns="245560" rtlCol="0" anchor="ctr"/>
          <a:lstStyle>
            <a:lvl1pPr algn="ctr">
              <a:defRPr sz="65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5387280" y="33900536"/>
            <a:ext cx="11521440" cy="1947333"/>
          </a:xfrm>
          <a:prstGeom prst="rect">
            <a:avLst/>
          </a:prstGeom>
        </p:spPr>
        <p:txBody>
          <a:bodyPr vert="horz" lIns="491120" tIns="245560" rIns="491120" bIns="245560" rtlCol="0" anchor="ctr"/>
          <a:lstStyle>
            <a:lvl1pPr algn="r">
              <a:defRPr sz="6500">
                <a:solidFill>
                  <a:schemeClr val="tx1">
                    <a:tint val="75000"/>
                  </a:schemeClr>
                </a:solidFill>
              </a:defRPr>
            </a:lvl1pPr>
          </a:lstStyle>
          <a:p>
            <a:fld id="{2CB82245-62B3-41F0-8860-FF22A93A0D39}" type="slidenum">
              <a:rPr lang="en-US" smtClean="0"/>
              <a:t>‹#›</a:t>
            </a:fld>
            <a:endParaRPr lang="en-US"/>
          </a:p>
        </p:txBody>
      </p:sp>
    </p:spTree>
    <p:extLst>
      <p:ext uri="{BB962C8B-B14F-4D97-AF65-F5344CB8AC3E}">
        <p14:creationId xmlns:p14="http://schemas.microsoft.com/office/powerpoint/2010/main" val="33117708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4911199" rtl="0" eaLnBrk="1" latinLnBrk="0" hangingPunct="1">
        <a:spcBef>
          <a:spcPct val="0"/>
        </a:spcBef>
        <a:buNone/>
        <a:defRPr sz="23600" kern="1200">
          <a:solidFill>
            <a:schemeClr val="tx1"/>
          </a:solidFill>
          <a:latin typeface="+mj-lt"/>
          <a:ea typeface="+mj-ea"/>
          <a:cs typeface="+mj-cs"/>
        </a:defRPr>
      </a:lvl1pPr>
    </p:titleStyle>
    <p:bodyStyle>
      <a:lvl1pPr marL="1841699" indent="-1841699" algn="l" defTabSz="4911199" rtl="0" eaLnBrk="1" latinLnBrk="0" hangingPunct="1">
        <a:spcBef>
          <a:spcPct val="20000"/>
        </a:spcBef>
        <a:buFont typeface="Arial" pitchFamily="34" charset="0"/>
        <a:buChar char="•"/>
        <a:defRPr sz="17100" kern="1200">
          <a:solidFill>
            <a:schemeClr val="tx1"/>
          </a:solidFill>
          <a:latin typeface="+mn-lt"/>
          <a:ea typeface="+mn-ea"/>
          <a:cs typeface="+mn-cs"/>
        </a:defRPr>
      </a:lvl1pPr>
      <a:lvl2pPr marL="3990349" indent="-1534750" algn="l" defTabSz="4911199" rtl="0" eaLnBrk="1" latinLnBrk="0" hangingPunct="1">
        <a:spcBef>
          <a:spcPct val="20000"/>
        </a:spcBef>
        <a:buFont typeface="Arial" pitchFamily="34" charset="0"/>
        <a:buChar char="–"/>
        <a:defRPr sz="15000" kern="1200">
          <a:solidFill>
            <a:schemeClr val="tx1"/>
          </a:solidFill>
          <a:latin typeface="+mn-lt"/>
          <a:ea typeface="+mn-ea"/>
          <a:cs typeface="+mn-cs"/>
        </a:defRPr>
      </a:lvl2pPr>
      <a:lvl3pPr marL="6138998" indent="-1227800" algn="l" defTabSz="4911199" rtl="0" eaLnBrk="1" latinLnBrk="0" hangingPunct="1">
        <a:spcBef>
          <a:spcPct val="20000"/>
        </a:spcBef>
        <a:buFont typeface="Arial" pitchFamily="34" charset="0"/>
        <a:buChar char="•"/>
        <a:defRPr sz="12900" kern="1200">
          <a:solidFill>
            <a:schemeClr val="tx1"/>
          </a:solidFill>
          <a:latin typeface="+mn-lt"/>
          <a:ea typeface="+mn-ea"/>
          <a:cs typeface="+mn-cs"/>
        </a:defRPr>
      </a:lvl3pPr>
      <a:lvl4pPr marL="8594599"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4pPr>
      <a:lvl5pPr marL="11050198"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5pPr>
      <a:lvl6pPr marL="13505797"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6pPr>
      <a:lvl7pPr marL="159613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7pPr>
      <a:lvl8pPr marL="184169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8pPr>
      <a:lvl9pPr marL="20872595"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9pPr>
    </p:bodyStyle>
    <p:other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tif"/><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gif"/><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tif"/><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t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2032" y="-2376"/>
            <a:ext cx="49377600" cy="4262705"/>
          </a:xfrm>
          <a:prstGeom prst="rect">
            <a:avLst/>
          </a:prstGeom>
          <a:noFill/>
          <a:ln>
            <a:noFill/>
          </a:ln>
          <a:effectLst/>
        </p:spPr>
        <p:txBody>
          <a:bodyPr wrap="square" lIns="182880" tIns="274320" rIns="182880" bIns="274320">
            <a:spAutoFit/>
          </a:bodyPr>
          <a:lstStyle/>
          <a:p>
            <a:pPr algn="ctr">
              <a:spcAft>
                <a:spcPts val="2400"/>
              </a:spcAft>
            </a:pPr>
            <a:r>
              <a:rPr lang="en-US" sz="9600" b="1" dirty="0" smtClean="0">
                <a:solidFill>
                  <a:srgbClr val="007CBA"/>
                </a:solidFill>
                <a:latin typeface="Arial" panose="020B0604020202020204" pitchFamily="34" charset="0"/>
                <a:ea typeface="Times New Roman"/>
                <a:cs typeface="Arial" panose="020B0604020202020204" pitchFamily="34" charset="0"/>
              </a:rPr>
              <a:t>Third-party whole-slide image viewers do not produce the same image</a:t>
            </a:r>
            <a:endParaRPr lang="en-US" sz="9600" b="1" dirty="0">
              <a:solidFill>
                <a:srgbClr val="007CBA"/>
              </a:solidFill>
              <a:latin typeface="Arial" panose="020B0604020202020204" pitchFamily="34" charset="0"/>
              <a:ea typeface="Times New Roman"/>
              <a:cs typeface="Arial" panose="020B0604020202020204" pitchFamily="34" charset="0"/>
            </a:endParaRPr>
          </a:p>
          <a:p>
            <a:pPr algn="ctr" defTabSz="1219090" fontAlgn="base">
              <a:spcBef>
                <a:spcPts val="1200"/>
              </a:spcBef>
              <a:spcAft>
                <a:spcPts val="600"/>
              </a:spcAft>
            </a:pPr>
            <a:r>
              <a:rPr lang="en-US" sz="6000" b="1" dirty="0" smtClean="0">
                <a:latin typeface="Arial" panose="020B0604020202020204" pitchFamily="34" charset="0"/>
                <a:cs typeface="Arial" panose="020B0604020202020204" pitchFamily="34" charset="0"/>
              </a:rPr>
              <a:t>Samuel Lam</a:t>
            </a:r>
            <a:r>
              <a:rPr lang="en-US" sz="6000" b="1" baseline="30000" dirty="0" smtClean="0">
                <a:latin typeface="Arial" panose="020B0604020202020204" pitchFamily="34" charset="0"/>
                <a:cs typeface="Arial" panose="020B0604020202020204" pitchFamily="34" charset="0"/>
              </a:rPr>
              <a:t>1</a:t>
            </a:r>
            <a:r>
              <a:rPr lang="en-US" sz="6000" b="1" dirty="0" smtClean="0">
                <a:latin typeface="Arial" panose="020B0604020202020204" pitchFamily="34" charset="0"/>
                <a:cs typeface="Arial" panose="020B0604020202020204" pitchFamily="34" charset="0"/>
              </a:rPr>
              <a:t>, Qi Gong</a:t>
            </a:r>
            <a:r>
              <a:rPr lang="en-US" sz="6000" b="1" baseline="30000" dirty="0" smtClean="0">
                <a:latin typeface="Arial" panose="020B0604020202020204" pitchFamily="34" charset="0"/>
                <a:cs typeface="Arial" panose="020B0604020202020204" pitchFamily="34" charset="0"/>
              </a:rPr>
              <a:t>2</a:t>
            </a:r>
            <a:r>
              <a:rPr lang="en-US" sz="6000" b="1" dirty="0">
                <a:latin typeface="Arial" panose="020B0604020202020204" pitchFamily="34" charset="0"/>
                <a:cs typeface="Arial" panose="020B0604020202020204" pitchFamily="34" charset="0"/>
              </a:rPr>
              <a:t>, Wei-Chung </a:t>
            </a:r>
            <a:r>
              <a:rPr lang="en-US" sz="6000" b="1" dirty="0" smtClean="0">
                <a:latin typeface="Arial" panose="020B0604020202020204" pitchFamily="34" charset="0"/>
                <a:cs typeface="Arial" panose="020B0604020202020204" pitchFamily="34" charset="0"/>
              </a:rPr>
              <a:t>Cheng</a:t>
            </a:r>
            <a:r>
              <a:rPr lang="en-US" sz="6000" b="1" baseline="30000" dirty="0" smtClean="0">
                <a:latin typeface="Arial" panose="020B0604020202020204" pitchFamily="34" charset="0"/>
                <a:cs typeface="Arial" panose="020B0604020202020204" pitchFamily="34" charset="0"/>
              </a:rPr>
              <a:t>3 </a:t>
            </a:r>
            <a:endParaRPr lang="en-US" sz="6000" b="1" dirty="0">
              <a:latin typeface="Arial" panose="020B0604020202020204" pitchFamily="34" charset="0"/>
              <a:cs typeface="Arial" panose="020B0604020202020204" pitchFamily="34" charset="0"/>
            </a:endParaRPr>
          </a:p>
          <a:p>
            <a:pPr algn="ctr" defTabSz="1219090" fontAlgn="base">
              <a:spcBef>
                <a:spcPts val="1200"/>
              </a:spcBef>
              <a:spcAft>
                <a:spcPts val="600"/>
              </a:spcAft>
            </a:pPr>
            <a:r>
              <a:rPr lang="en-US" sz="4000" b="1" baseline="30000" dirty="0" smtClean="0">
                <a:latin typeface="Arial" panose="020B0604020202020204" pitchFamily="34" charset="0"/>
                <a:cs typeface="Arial" panose="020B0604020202020204" pitchFamily="34" charset="0"/>
              </a:rPr>
              <a:t>1</a:t>
            </a:r>
            <a:r>
              <a:rPr lang="en-US" sz="4000" i="1" dirty="0" smtClean="0">
                <a:latin typeface="Arial" panose="020B0604020202020204" pitchFamily="34" charset="0"/>
                <a:cs typeface="Arial" panose="020B0604020202020204" pitchFamily="34" charset="0"/>
              </a:rPr>
              <a:t>University of Maryland, College Park; </a:t>
            </a:r>
            <a:r>
              <a:rPr lang="en-US" sz="4000" b="1" baseline="30000" dirty="0" smtClean="0">
                <a:latin typeface="Arial" panose="020B0604020202020204" pitchFamily="34" charset="0"/>
                <a:cs typeface="Arial" panose="020B0604020202020204" pitchFamily="34" charset="0"/>
              </a:rPr>
              <a:t>2</a:t>
            </a:r>
            <a:r>
              <a:rPr lang="en-US" sz="4000" i="1" dirty="0" smtClean="0">
                <a:latin typeface="Arial" panose="020B0604020202020204" pitchFamily="34" charset="0"/>
                <a:cs typeface="Arial" panose="020B0604020202020204" pitchFamily="34" charset="0"/>
              </a:rPr>
              <a:t>CDRH/OSEL/DIDSR, </a:t>
            </a:r>
            <a:r>
              <a:rPr lang="en-US" sz="4000" b="1" baseline="30000" dirty="0">
                <a:latin typeface="Arial" panose="020B0604020202020204" pitchFamily="34" charset="0"/>
                <a:cs typeface="Arial" panose="020B0604020202020204" pitchFamily="34" charset="0"/>
              </a:rPr>
              <a:t>3</a:t>
            </a:r>
            <a:r>
              <a:rPr lang="en-US" sz="4000" i="1" dirty="0">
                <a:latin typeface="Arial" panose="020B0604020202020204" pitchFamily="34" charset="0"/>
                <a:cs typeface="Arial" panose="020B0604020202020204" pitchFamily="34" charset="0"/>
              </a:rPr>
              <a:t>CDRH/OSEL/DIDSR</a:t>
            </a:r>
          </a:p>
        </p:txBody>
      </p:sp>
      <p:pic>
        <p:nvPicPr>
          <p:cNvPr id="6" name="Picture 5" descr="cdrh logo.gif"/>
          <p:cNvPicPr>
            <a:picLocks noChangeAspect="1"/>
          </p:cNvPicPr>
          <p:nvPr/>
        </p:nvPicPr>
        <p:blipFill>
          <a:blip r:embed="rId2" cstate="print"/>
          <a:stretch>
            <a:fillRect/>
          </a:stretch>
        </p:blipFill>
        <p:spPr>
          <a:xfrm>
            <a:off x="1447800" y="1178802"/>
            <a:ext cx="2133600" cy="1900348"/>
          </a:xfrm>
          <a:prstGeom prst="rect">
            <a:avLst/>
          </a:prstGeom>
          <a:ln>
            <a:noFill/>
          </a:ln>
        </p:spPr>
      </p:pic>
      <p:sp>
        <p:nvSpPr>
          <p:cNvPr id="8" name="Rectangle 7"/>
          <p:cNvSpPr/>
          <p:nvPr/>
        </p:nvSpPr>
        <p:spPr>
          <a:xfrm>
            <a:off x="0" y="4389120"/>
            <a:ext cx="49377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defPPr>
              <a:defRPr lang="en-US"/>
            </a:defPPr>
            <a:lvl1pPr marL="0" algn="l" defTabSz="4073144" rtl="0" eaLnBrk="1" latinLnBrk="0" hangingPunct="1">
              <a:defRPr sz="8000" kern="1200">
                <a:solidFill>
                  <a:schemeClr val="lt1"/>
                </a:solidFill>
                <a:latin typeface="+mn-lt"/>
                <a:ea typeface="+mn-ea"/>
                <a:cs typeface="+mn-cs"/>
              </a:defRPr>
            </a:lvl1pPr>
            <a:lvl2pPr marL="2036573" algn="l" defTabSz="4073144" rtl="0" eaLnBrk="1" latinLnBrk="0" hangingPunct="1">
              <a:defRPr sz="8000" kern="1200">
                <a:solidFill>
                  <a:schemeClr val="lt1"/>
                </a:solidFill>
                <a:latin typeface="+mn-lt"/>
                <a:ea typeface="+mn-ea"/>
                <a:cs typeface="+mn-cs"/>
              </a:defRPr>
            </a:lvl2pPr>
            <a:lvl3pPr marL="4073144" algn="l" defTabSz="4073144" rtl="0" eaLnBrk="1" latinLnBrk="0" hangingPunct="1">
              <a:defRPr sz="8000" kern="1200">
                <a:solidFill>
                  <a:schemeClr val="lt1"/>
                </a:solidFill>
                <a:latin typeface="+mn-lt"/>
                <a:ea typeface="+mn-ea"/>
                <a:cs typeface="+mn-cs"/>
              </a:defRPr>
            </a:lvl3pPr>
            <a:lvl4pPr marL="6109717" algn="l" defTabSz="4073144" rtl="0" eaLnBrk="1" latinLnBrk="0" hangingPunct="1">
              <a:defRPr sz="8000" kern="1200">
                <a:solidFill>
                  <a:schemeClr val="lt1"/>
                </a:solidFill>
                <a:latin typeface="+mn-lt"/>
                <a:ea typeface="+mn-ea"/>
                <a:cs typeface="+mn-cs"/>
              </a:defRPr>
            </a:lvl4pPr>
            <a:lvl5pPr marL="8146290" algn="l" defTabSz="4073144" rtl="0" eaLnBrk="1" latinLnBrk="0" hangingPunct="1">
              <a:defRPr sz="8000" kern="1200">
                <a:solidFill>
                  <a:schemeClr val="lt1"/>
                </a:solidFill>
                <a:latin typeface="+mn-lt"/>
                <a:ea typeface="+mn-ea"/>
                <a:cs typeface="+mn-cs"/>
              </a:defRPr>
            </a:lvl5pPr>
            <a:lvl6pPr marL="10182863" algn="l" defTabSz="4073144" rtl="0" eaLnBrk="1" latinLnBrk="0" hangingPunct="1">
              <a:defRPr sz="8000" kern="1200">
                <a:solidFill>
                  <a:schemeClr val="lt1"/>
                </a:solidFill>
                <a:latin typeface="+mn-lt"/>
                <a:ea typeface="+mn-ea"/>
                <a:cs typeface="+mn-cs"/>
              </a:defRPr>
            </a:lvl6pPr>
            <a:lvl7pPr marL="12219434" algn="l" defTabSz="4073144" rtl="0" eaLnBrk="1" latinLnBrk="0" hangingPunct="1">
              <a:defRPr sz="8000" kern="1200">
                <a:solidFill>
                  <a:schemeClr val="lt1"/>
                </a:solidFill>
                <a:latin typeface="+mn-lt"/>
                <a:ea typeface="+mn-ea"/>
                <a:cs typeface="+mn-cs"/>
              </a:defRPr>
            </a:lvl7pPr>
            <a:lvl8pPr marL="14256007" algn="l" defTabSz="4073144" rtl="0" eaLnBrk="1" latinLnBrk="0" hangingPunct="1">
              <a:defRPr sz="8000" kern="1200">
                <a:solidFill>
                  <a:schemeClr val="lt1"/>
                </a:solidFill>
                <a:latin typeface="+mn-lt"/>
                <a:ea typeface="+mn-ea"/>
                <a:cs typeface="+mn-cs"/>
              </a:defRPr>
            </a:lvl8pPr>
            <a:lvl9pPr marL="16292579" algn="l" defTabSz="4073144" rtl="0" eaLnBrk="1" latinLnBrk="0" hangingPunct="1">
              <a:defRPr sz="8000" kern="1200">
                <a:solidFill>
                  <a:schemeClr val="lt1"/>
                </a:solidFill>
                <a:latin typeface="+mn-lt"/>
                <a:ea typeface="+mn-ea"/>
                <a:cs typeface="+mn-cs"/>
              </a:defRPr>
            </a:lvl9pPr>
          </a:lstStyle>
          <a:p>
            <a:pPr algn="ctr"/>
            <a:endParaRPr lang="en-US">
              <a:solidFill>
                <a:srgbClr val="0070C0"/>
              </a:solidFill>
            </a:endParaRPr>
          </a:p>
        </p:txBody>
      </p:sp>
      <p:sp>
        <p:nvSpPr>
          <p:cNvPr id="10" name="Text Box 34"/>
          <p:cNvSpPr txBox="1">
            <a:spLocks noChangeArrowheads="1"/>
          </p:cNvSpPr>
          <p:nvPr/>
        </p:nvSpPr>
        <p:spPr bwMode="auto">
          <a:xfrm>
            <a:off x="914400" y="8229600"/>
            <a:ext cx="10058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rPr>
              <a:t>ABSTRACT</a:t>
            </a:r>
            <a:endParaRPr lang="en-US" sz="4400" dirty="0">
              <a:effectLst/>
            </a:endParaRPr>
          </a:p>
        </p:txBody>
      </p:sp>
      <p:sp>
        <p:nvSpPr>
          <p:cNvPr id="11" name="Rectangle 10"/>
          <p:cNvSpPr/>
          <p:nvPr/>
        </p:nvSpPr>
        <p:spPr>
          <a:xfrm>
            <a:off x="914400" y="9137788"/>
            <a:ext cx="10058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pic>
        <p:nvPicPr>
          <p:cNvPr id="1028" name="Picture 4" descr="Monogram-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948600" y="1106840"/>
            <a:ext cx="1695988" cy="2044272"/>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3" name="Text Box 34"/>
          <p:cNvSpPr txBox="1">
            <a:spLocks noChangeArrowheads="1"/>
          </p:cNvSpPr>
          <p:nvPr/>
        </p:nvSpPr>
        <p:spPr bwMode="auto">
          <a:xfrm>
            <a:off x="914400" y="26517600"/>
            <a:ext cx="10058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RESEARCH QUESTION</a:t>
            </a:r>
            <a:endParaRPr lang="en-US" sz="4000" dirty="0">
              <a:effectLst/>
            </a:endParaRPr>
          </a:p>
        </p:txBody>
      </p:sp>
      <p:sp>
        <p:nvSpPr>
          <p:cNvPr id="24" name="Rectangle 23"/>
          <p:cNvSpPr/>
          <p:nvPr/>
        </p:nvSpPr>
        <p:spPr>
          <a:xfrm>
            <a:off x="914400" y="27432000"/>
            <a:ext cx="10058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43" name="TextBox 42"/>
          <p:cNvSpPr txBox="1"/>
          <p:nvPr/>
        </p:nvSpPr>
        <p:spPr>
          <a:xfrm>
            <a:off x="35661600" y="21644380"/>
            <a:ext cx="12801600" cy="5370113"/>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571500" indent="-571500" algn="just">
              <a:buFont typeface="Arial" panose="020B0604020202020204" pitchFamily="34" charset="0"/>
              <a:buChar char="•"/>
            </a:pPr>
            <a:r>
              <a:rPr lang="en-US" sz="4000" b="0" dirty="0">
                <a:latin typeface="Arial" pitchFamily="34" charset="0"/>
                <a:cs typeface="Arial" pitchFamily="34" charset="0"/>
              </a:rPr>
              <a:t>NDP.view2 and </a:t>
            </a:r>
            <a:r>
              <a:rPr lang="en-US" sz="4000" b="0" dirty="0" err="1">
                <a:latin typeface="Arial" pitchFamily="34" charset="0"/>
                <a:cs typeface="Arial" pitchFamily="34" charset="0"/>
              </a:rPr>
              <a:t>Sedeen</a:t>
            </a:r>
            <a:r>
              <a:rPr lang="en-US" sz="4000" b="0" dirty="0">
                <a:latin typeface="Arial" pitchFamily="34" charset="0"/>
                <a:cs typeface="Arial" pitchFamily="34" charset="0"/>
              </a:rPr>
              <a:t> generated similar images</a:t>
            </a:r>
          </a:p>
          <a:p>
            <a:pPr marL="571500" indent="-571500" algn="just">
              <a:buFont typeface="Arial" panose="020B0604020202020204" pitchFamily="34" charset="0"/>
              <a:buChar char="•"/>
            </a:pPr>
            <a:r>
              <a:rPr lang="en-US" sz="4000" b="0" dirty="0">
                <a:latin typeface="Arial" pitchFamily="34" charset="0"/>
                <a:cs typeface="Arial" pitchFamily="34" charset="0"/>
              </a:rPr>
              <a:t>ASAP and </a:t>
            </a:r>
            <a:r>
              <a:rPr lang="en-US" sz="4000" b="0" dirty="0" err="1">
                <a:latin typeface="Arial" pitchFamily="34" charset="0"/>
                <a:cs typeface="Arial" pitchFamily="34" charset="0"/>
              </a:rPr>
              <a:t>QuPath</a:t>
            </a:r>
            <a:r>
              <a:rPr lang="en-US" sz="4000" b="0" dirty="0">
                <a:latin typeface="Arial" pitchFamily="34" charset="0"/>
                <a:cs typeface="Arial" pitchFamily="34" charset="0"/>
              </a:rPr>
              <a:t> generated similar images</a:t>
            </a:r>
          </a:p>
          <a:p>
            <a:pPr marL="571500" indent="-571500" algn="just">
              <a:buFont typeface="Arial" panose="020B0604020202020204" pitchFamily="34" charset="0"/>
              <a:buChar char="•"/>
            </a:pPr>
            <a:r>
              <a:rPr lang="en-US" sz="4000" b="0" dirty="0">
                <a:latin typeface="Arial" pitchFamily="34" charset="0"/>
                <a:cs typeface="Arial" pitchFamily="34" charset="0"/>
              </a:rPr>
              <a:t>Large color differences between the two groups</a:t>
            </a:r>
          </a:p>
          <a:p>
            <a:pPr marL="571500" indent="-571500" algn="just">
              <a:buFont typeface="Arial" panose="020B0604020202020204" pitchFamily="34" charset="0"/>
              <a:buChar char="•"/>
            </a:pPr>
            <a:r>
              <a:rPr lang="en-US" sz="4000" b="0" dirty="0">
                <a:latin typeface="Arial" pitchFamily="34" charset="0"/>
                <a:cs typeface="Arial" pitchFamily="34" charset="0"/>
              </a:rPr>
              <a:t>Use of color profile is questionable</a:t>
            </a:r>
          </a:p>
          <a:p>
            <a:pPr marL="571500" indent="-571500" algn="just">
              <a:buFont typeface="Arial" panose="020B0604020202020204" pitchFamily="34" charset="0"/>
              <a:buChar char="•"/>
            </a:pPr>
            <a:r>
              <a:rPr lang="en-US" sz="4000" b="0" dirty="0">
                <a:latin typeface="Arial" pitchFamily="34" charset="0"/>
                <a:cs typeface="Arial" pitchFamily="34" charset="0"/>
              </a:rPr>
              <a:t>JPEG compression artifacts are prominent when comparing certain pairs of viewers.</a:t>
            </a:r>
          </a:p>
          <a:p>
            <a:pPr marL="571500" indent="-571500" algn="just">
              <a:buFont typeface="Arial" panose="020B0604020202020204" pitchFamily="34" charset="0"/>
              <a:buChar char="•"/>
            </a:pPr>
            <a:r>
              <a:rPr lang="en-US" sz="4000" b="0" dirty="0">
                <a:latin typeface="Arial" pitchFamily="34" charset="0"/>
                <a:cs typeface="Arial" pitchFamily="34" charset="0"/>
              </a:rPr>
              <a:t>Blank/void areas </a:t>
            </a:r>
            <a:r>
              <a:rPr lang="en-US" sz="4000" b="0" dirty="0" smtClean="0">
                <a:latin typeface="Arial" pitchFamily="34" charset="0"/>
                <a:cs typeface="Arial" pitchFamily="34" charset="0"/>
              </a:rPr>
              <a:t>remain </a:t>
            </a:r>
            <a:r>
              <a:rPr lang="en-US" sz="4000" b="0" dirty="0">
                <a:latin typeface="Arial" pitchFamily="34" charset="0"/>
                <a:cs typeface="Arial" pitchFamily="34" charset="0"/>
              </a:rPr>
              <a:t>very similar between viewers.</a:t>
            </a:r>
            <a:endParaRPr lang="en-US" sz="3600" b="0" dirty="0">
              <a:latin typeface="Arial" panose="020B0604020202020204" pitchFamily="34" charset="0"/>
              <a:cs typeface="Arial" panose="020B0604020202020204" pitchFamily="34" charset="0"/>
            </a:endParaRPr>
          </a:p>
        </p:txBody>
      </p:sp>
      <p:sp>
        <p:nvSpPr>
          <p:cNvPr id="44" name="Text Box 34"/>
          <p:cNvSpPr txBox="1">
            <a:spLocks noChangeArrowheads="1"/>
          </p:cNvSpPr>
          <p:nvPr/>
        </p:nvSpPr>
        <p:spPr bwMode="auto">
          <a:xfrm>
            <a:off x="35661600" y="20574000"/>
            <a:ext cx="128016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FINDINGS</a:t>
            </a:r>
            <a:endParaRPr lang="en-US" sz="4000" dirty="0">
              <a:effectLst/>
            </a:endParaRPr>
          </a:p>
        </p:txBody>
      </p:sp>
      <p:sp>
        <p:nvSpPr>
          <p:cNvPr id="49" name="TextBox 48"/>
          <p:cNvSpPr txBox="1"/>
          <p:nvPr/>
        </p:nvSpPr>
        <p:spPr>
          <a:xfrm>
            <a:off x="35661600" y="31754180"/>
            <a:ext cx="12801600" cy="4139007"/>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a:latin typeface="Arial" panose="020B0604020202020204" pitchFamily="34" charset="0"/>
                <a:cs typeface="Arial" panose="020B0604020202020204" pitchFamily="34" charset="0"/>
              </a:rPr>
              <a:t>This study was supported by </a:t>
            </a:r>
            <a:r>
              <a:rPr lang="en-US" sz="4000" b="0" dirty="0" smtClean="0">
                <a:latin typeface="Arial" panose="020B0604020202020204" pitchFamily="34" charset="0"/>
                <a:cs typeface="Arial" panose="020B0604020202020204" pitchFamily="34" charset="0"/>
              </a:rPr>
              <a:t>ORISE</a:t>
            </a:r>
            <a:r>
              <a:rPr lang="en-US" sz="4000" b="0" dirty="0">
                <a:latin typeface="Arial" panose="020B0604020202020204" pitchFamily="34" charset="0"/>
                <a:cs typeface="Arial" panose="020B0604020202020204" pitchFamily="34" charset="0"/>
              </a:rPr>
              <a:t>. The mention of commercial products herein is not to be construed as either an actual or implied endorsement of such products by the Department of Health and Human Services</a:t>
            </a:r>
            <a:r>
              <a:rPr lang="en-US" sz="4000" b="0" dirty="0" smtClean="0">
                <a:latin typeface="Arial" panose="020B0604020202020204" pitchFamily="34" charset="0"/>
                <a:cs typeface="Arial" panose="020B0604020202020204" pitchFamily="34" charset="0"/>
              </a:rPr>
              <a:t>. We are grateful to Jonathan Boswell for helping in setting up this study.</a:t>
            </a:r>
            <a:endParaRPr lang="en-US" sz="4000" b="0" dirty="0">
              <a:latin typeface="Arial" panose="020B0604020202020204" pitchFamily="34" charset="0"/>
              <a:cs typeface="Arial" panose="020B0604020202020204" pitchFamily="34" charset="0"/>
            </a:endParaRPr>
          </a:p>
        </p:txBody>
      </p:sp>
      <p:sp>
        <p:nvSpPr>
          <p:cNvPr id="50" name="Text Box 34"/>
          <p:cNvSpPr txBox="1">
            <a:spLocks noChangeArrowheads="1"/>
          </p:cNvSpPr>
          <p:nvPr/>
        </p:nvSpPr>
        <p:spPr bwMode="auto">
          <a:xfrm>
            <a:off x="35661600" y="30578308"/>
            <a:ext cx="128016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ACKNOWLEDGEMENTS</a:t>
            </a:r>
            <a:endParaRPr lang="en-US" sz="4000" dirty="0">
              <a:effectLst/>
            </a:endParaRPr>
          </a:p>
        </p:txBody>
      </p:sp>
      <p:sp>
        <p:nvSpPr>
          <p:cNvPr id="51" name="Rectangle 50"/>
          <p:cNvSpPr/>
          <p:nvPr/>
        </p:nvSpPr>
        <p:spPr>
          <a:xfrm>
            <a:off x="35661600" y="31546800"/>
            <a:ext cx="12801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2" name="TextBox 51"/>
          <p:cNvSpPr txBox="1"/>
          <p:nvPr/>
        </p:nvSpPr>
        <p:spPr>
          <a:xfrm>
            <a:off x="914400" y="5722674"/>
            <a:ext cx="10058400" cy="2292348"/>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a:latin typeface="Arial" pitchFamily="34" charset="0"/>
                <a:cs typeface="Arial" pitchFamily="34" charset="0"/>
              </a:rPr>
              <a:t>Determine testing data required to demonstrate performance equivalence between WSI viewer </a:t>
            </a:r>
            <a:r>
              <a:rPr lang="en-US" sz="4000" b="0" dirty="0" smtClean="0">
                <a:latin typeface="Arial" pitchFamily="34" charset="0"/>
                <a:cs typeface="Arial" pitchFamily="34" charset="0"/>
              </a:rPr>
              <a:t>devices.</a:t>
            </a:r>
            <a:endParaRPr lang="en-US" sz="3600" b="0" dirty="0">
              <a:latin typeface="Arial" panose="020B0604020202020204" pitchFamily="34" charset="0"/>
              <a:cs typeface="Arial" panose="020B0604020202020204" pitchFamily="34" charset="0"/>
            </a:endParaRPr>
          </a:p>
        </p:txBody>
      </p:sp>
      <p:sp>
        <p:nvSpPr>
          <p:cNvPr id="53" name="Text Box 34"/>
          <p:cNvSpPr txBox="1">
            <a:spLocks noChangeArrowheads="1"/>
          </p:cNvSpPr>
          <p:nvPr/>
        </p:nvSpPr>
        <p:spPr bwMode="auto">
          <a:xfrm>
            <a:off x="914400" y="4572000"/>
            <a:ext cx="10058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REGULATORY RELEVANCE</a:t>
            </a:r>
            <a:endParaRPr lang="en-US" sz="4000" dirty="0">
              <a:effectLst/>
            </a:endParaRPr>
          </a:p>
        </p:txBody>
      </p:sp>
      <p:sp>
        <p:nvSpPr>
          <p:cNvPr id="54" name="Rectangle 53"/>
          <p:cNvSpPr/>
          <p:nvPr/>
        </p:nvSpPr>
        <p:spPr>
          <a:xfrm>
            <a:off x="914400" y="5486400"/>
            <a:ext cx="10058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6" name="Text Box 34"/>
          <p:cNvSpPr txBox="1">
            <a:spLocks noChangeArrowheads="1"/>
          </p:cNvSpPr>
          <p:nvPr/>
        </p:nvSpPr>
        <p:spPr bwMode="auto">
          <a:xfrm>
            <a:off x="914400" y="16459200"/>
            <a:ext cx="10058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BACKGROUND</a:t>
            </a:r>
            <a:endParaRPr lang="en-US" sz="4400" dirty="0">
              <a:effectLst/>
            </a:endParaRPr>
          </a:p>
        </p:txBody>
      </p:sp>
      <p:sp>
        <p:nvSpPr>
          <p:cNvPr id="57" name="Rectangle 56"/>
          <p:cNvSpPr/>
          <p:nvPr/>
        </p:nvSpPr>
        <p:spPr>
          <a:xfrm>
            <a:off x="914400" y="17373600"/>
            <a:ext cx="10058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113" name="Text Box 34"/>
          <p:cNvSpPr txBox="1">
            <a:spLocks noChangeArrowheads="1"/>
          </p:cNvSpPr>
          <p:nvPr/>
        </p:nvSpPr>
        <p:spPr bwMode="auto">
          <a:xfrm>
            <a:off x="11887199" y="4572000"/>
            <a:ext cx="22859999"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METHODOLOGY</a:t>
            </a:r>
            <a:endParaRPr lang="en-US" sz="4000" dirty="0">
              <a:effectLst/>
            </a:endParaRPr>
          </a:p>
        </p:txBody>
      </p:sp>
      <p:sp>
        <p:nvSpPr>
          <p:cNvPr id="114" name="Rectangle 113"/>
          <p:cNvSpPr/>
          <p:nvPr/>
        </p:nvSpPr>
        <p:spPr>
          <a:xfrm>
            <a:off x="11887199" y="5486400"/>
            <a:ext cx="22859999"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131" name="Rectangle 130"/>
          <p:cNvSpPr/>
          <p:nvPr/>
        </p:nvSpPr>
        <p:spPr>
          <a:xfrm>
            <a:off x="35661600" y="21461500"/>
            <a:ext cx="12801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161" name="TextBox 8"/>
          <p:cNvSpPr txBox="1"/>
          <p:nvPr/>
        </p:nvSpPr>
        <p:spPr>
          <a:xfrm>
            <a:off x="914400" y="9320668"/>
            <a:ext cx="10058400" cy="7216773"/>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dirty="0">
                <a:latin typeface="Arial" pitchFamily="34" charset="0"/>
                <a:cs typeface="Arial" pitchFamily="34" charset="0"/>
              </a:rPr>
              <a:t>In this study, a software program, the Image Viewer Integrity Evaluation System (IVIES), was developed to compare two image viewers on the pixel level and report any measured color differences. Four freely available image viewers were inspected with the test method. The results show that some of the viewers rendered the whole slide images differently compared with the factory image viewer.</a:t>
            </a:r>
            <a:endParaRPr lang="en-US" sz="3600" dirty="0">
              <a:latin typeface="Arial" panose="020B0604020202020204" pitchFamily="34" charset="0"/>
              <a:cs typeface="Arial" panose="020B0604020202020204" pitchFamily="34" charset="0"/>
            </a:endParaRPr>
          </a:p>
        </p:txBody>
      </p:sp>
      <p:sp>
        <p:nvSpPr>
          <p:cNvPr id="162" name="TextBox 54"/>
          <p:cNvSpPr txBox="1"/>
          <p:nvPr/>
        </p:nvSpPr>
        <p:spPr>
          <a:xfrm>
            <a:off x="914400" y="17556480"/>
            <a:ext cx="10058400" cy="9063432"/>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dirty="0">
                <a:latin typeface="Arial" pitchFamily="34" charset="0"/>
                <a:cs typeface="Arial" pitchFamily="34" charset="0"/>
              </a:rPr>
              <a:t>A WSI system used in digital pathology consists of the scanner, image viewer, and display components. Recently, some independent image viewers were submitted by third-party companies to replace the factory image viewer component used in the predicate device. To demonstrate substantial equivalence between the former and the latter, sponsors were expected to provide bench testing data for review. However, the sponsors frequently did not test their image viewers adequately for image quality.</a:t>
            </a:r>
            <a:endParaRPr lang="en-US" sz="3600" dirty="0">
              <a:latin typeface="Arial" panose="020B0604020202020204" pitchFamily="34" charset="0"/>
              <a:cs typeface="Arial" panose="020B0604020202020204" pitchFamily="34" charset="0"/>
            </a:endParaRPr>
          </a:p>
        </p:txBody>
      </p:sp>
      <p:sp>
        <p:nvSpPr>
          <p:cNvPr id="163" name="TextBox 21"/>
          <p:cNvSpPr txBox="1"/>
          <p:nvPr/>
        </p:nvSpPr>
        <p:spPr>
          <a:xfrm>
            <a:off x="914400" y="27585434"/>
            <a:ext cx="10058400" cy="1676795"/>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dirty="0" smtClean="0">
                <a:latin typeface="Arial" panose="020B0604020202020204" pitchFamily="34" charset="0"/>
                <a:cs typeface="Arial" panose="020B0604020202020204" pitchFamily="34" charset="0"/>
              </a:rPr>
              <a:t>Do different WSI viewers generate identical images for the same WSI file?</a:t>
            </a:r>
            <a:endParaRPr lang="en-US" sz="4000" dirty="0">
              <a:latin typeface="Arial" panose="020B0604020202020204" pitchFamily="34" charset="0"/>
              <a:cs typeface="Arial" panose="020B0604020202020204" pitchFamily="34" charset="0"/>
            </a:endParaRPr>
          </a:p>
        </p:txBody>
      </p:sp>
      <p:sp>
        <p:nvSpPr>
          <p:cNvPr id="166" name="TextBox 111"/>
          <p:cNvSpPr txBox="1"/>
          <p:nvPr/>
        </p:nvSpPr>
        <p:spPr>
          <a:xfrm>
            <a:off x="11887200" y="6400800"/>
            <a:ext cx="15544801" cy="7832326"/>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lgn="just">
              <a:buFont typeface="Arial" panose="020B0604020202020204" pitchFamily="34" charset="0"/>
              <a:buChar char="•"/>
            </a:pPr>
            <a:r>
              <a:rPr lang="en-US" sz="4000" dirty="0" err="1" smtClean="0">
                <a:latin typeface="Arial" panose="020B0604020202020204" pitchFamily="34" charset="0"/>
                <a:cs typeface="Arial" panose="020B0604020202020204" pitchFamily="34" charset="0"/>
              </a:rPr>
              <a:t>AutoHotKey</a:t>
            </a:r>
            <a:r>
              <a:rPr lang="en-US" sz="4000" dirty="0" smtClean="0">
                <a:latin typeface="Arial" panose="020B0604020202020204" pitchFamily="34" charset="0"/>
                <a:cs typeface="Arial" panose="020B0604020202020204" pitchFamily="34" charset="0"/>
              </a:rPr>
              <a:t> Script:</a:t>
            </a:r>
          </a:p>
          <a:p>
            <a:pPr marL="3027099" lvl="1" indent="-571500" algn="just">
              <a:buFont typeface="Arial" panose="020B0604020202020204" pitchFamily="34" charset="0"/>
              <a:buChar char="•"/>
            </a:pPr>
            <a:r>
              <a:rPr lang="en-US" sz="4000" dirty="0" smtClean="0">
                <a:latin typeface="Arial" panose="020B0604020202020204" pitchFamily="34" charset="0"/>
                <a:cs typeface="Arial" panose="020B0604020202020204" pitchFamily="34" charset="0"/>
              </a:rPr>
              <a:t>Use </a:t>
            </a:r>
            <a:r>
              <a:rPr lang="en-US" sz="4000" dirty="0">
                <a:latin typeface="Arial" panose="020B0604020202020204" pitchFamily="34" charset="0"/>
                <a:cs typeface="Arial" panose="020B0604020202020204" pitchFamily="34" charset="0"/>
              </a:rPr>
              <a:t>different viewers to open the same WSI</a:t>
            </a:r>
          </a:p>
          <a:p>
            <a:pPr marL="3027099" lvl="1" indent="-571500" algn="just">
              <a:buFont typeface="Arial" panose="020B0604020202020204" pitchFamily="34" charset="0"/>
              <a:buChar char="•"/>
            </a:pPr>
            <a:r>
              <a:rPr lang="en-US" sz="4000" dirty="0">
                <a:latin typeface="Arial" panose="020B0604020202020204" pitchFamily="34" charset="0"/>
                <a:cs typeface="Arial" panose="020B0604020202020204" pitchFamily="34" charset="0"/>
              </a:rPr>
              <a:t>Use a keyboard/mouse event </a:t>
            </a:r>
            <a:r>
              <a:rPr lang="en-US" sz="4000" dirty="0" smtClean="0">
                <a:latin typeface="Arial" panose="020B0604020202020204" pitchFamily="34" charset="0"/>
                <a:cs typeface="Arial" panose="020B0604020202020204" pitchFamily="34" charset="0"/>
              </a:rPr>
              <a:t>generator </a:t>
            </a:r>
            <a:r>
              <a:rPr lang="en-US" sz="4000" dirty="0">
                <a:latin typeface="Arial" panose="020B0604020202020204" pitchFamily="34" charset="0"/>
                <a:cs typeface="Arial" panose="020B0604020202020204" pitchFamily="34" charset="0"/>
              </a:rPr>
              <a:t>to interact with the viewers to obtain the </a:t>
            </a:r>
            <a:r>
              <a:rPr lang="en-US" sz="4000" dirty="0" smtClean="0">
                <a:latin typeface="Arial" panose="020B0604020202020204" pitchFamily="34" charset="0"/>
                <a:cs typeface="Arial" panose="020B0604020202020204" pitchFamily="34" charset="0"/>
              </a:rPr>
              <a:t>ROI</a:t>
            </a:r>
            <a:endParaRPr lang="en-US" sz="4000" dirty="0">
              <a:latin typeface="Arial" panose="020B0604020202020204" pitchFamily="34" charset="0"/>
              <a:cs typeface="Arial" panose="020B0604020202020204" pitchFamily="34" charset="0"/>
            </a:endParaRPr>
          </a:p>
          <a:p>
            <a:pPr marL="3027099" lvl="1" indent="-571500" algn="just">
              <a:buFont typeface="Arial" panose="020B0604020202020204" pitchFamily="34" charset="0"/>
              <a:buChar char="•"/>
            </a:pPr>
            <a:r>
              <a:rPr lang="en-US" sz="4000" dirty="0">
                <a:latin typeface="Arial" panose="020B0604020202020204" pitchFamily="34" charset="0"/>
                <a:cs typeface="Arial" panose="020B0604020202020204" pitchFamily="34" charset="0"/>
              </a:rPr>
              <a:t>Capture the screenshot in </a:t>
            </a:r>
            <a:r>
              <a:rPr lang="en-US" sz="4000" dirty="0" smtClean="0">
                <a:latin typeface="Arial" panose="020B0604020202020204" pitchFamily="34" charset="0"/>
                <a:cs typeface="Arial" panose="020B0604020202020204" pitchFamily="34" charset="0"/>
              </a:rPr>
              <a:t>Windows (this captures color information in the digital domain and does not involve the display) [1]</a:t>
            </a:r>
          </a:p>
          <a:p>
            <a:pPr marL="571500" indent="-571500" algn="just">
              <a:buFont typeface="Arial" panose="020B0604020202020204" pitchFamily="34" charset="0"/>
              <a:buChar char="•"/>
            </a:pPr>
            <a:r>
              <a:rPr lang="en-US" sz="4000" dirty="0" smtClean="0">
                <a:latin typeface="Arial" panose="020B0604020202020204" pitchFamily="34" charset="0"/>
                <a:cs typeface="Arial" panose="020B0604020202020204" pitchFamily="34" charset="0"/>
              </a:rPr>
              <a:t>MATLAB:</a:t>
            </a:r>
            <a:endParaRPr lang="en-US" sz="4000" dirty="0">
              <a:latin typeface="Arial" panose="020B0604020202020204" pitchFamily="34" charset="0"/>
              <a:cs typeface="Arial" panose="020B0604020202020204" pitchFamily="34" charset="0"/>
            </a:endParaRPr>
          </a:p>
          <a:p>
            <a:pPr marL="3027099" lvl="1" indent="-571500" algn="just">
              <a:buFont typeface="Arial" panose="020B0604020202020204" pitchFamily="34" charset="0"/>
              <a:buChar char="•"/>
            </a:pPr>
            <a:r>
              <a:rPr lang="en-US" sz="4000" dirty="0">
                <a:latin typeface="Arial" panose="020B0604020202020204" pitchFamily="34" charset="0"/>
                <a:cs typeface="Arial" panose="020B0604020202020204" pitchFamily="34" charset="0"/>
              </a:rPr>
              <a:t>Run registration; check registration accuracy</a:t>
            </a:r>
          </a:p>
          <a:p>
            <a:pPr marL="3027099" lvl="1" indent="-571500" algn="just">
              <a:buFont typeface="Arial" panose="020B0604020202020204" pitchFamily="34" charset="0"/>
              <a:buChar char="•"/>
            </a:pPr>
            <a:r>
              <a:rPr lang="en-US" sz="4000" dirty="0">
                <a:latin typeface="Arial" panose="020B0604020202020204" pitchFamily="34" charset="0"/>
                <a:cs typeface="Arial" panose="020B0604020202020204" pitchFamily="34" charset="0"/>
              </a:rPr>
              <a:t>Calculate color difference ∆E for each pixel</a:t>
            </a:r>
          </a:p>
          <a:p>
            <a:pPr marL="3027099" lvl="1" indent="-571500" algn="just">
              <a:buFont typeface="Arial" panose="020B0604020202020204" pitchFamily="34" charset="0"/>
              <a:buChar char="•"/>
            </a:pPr>
            <a:r>
              <a:rPr lang="en-US" sz="4000" dirty="0">
                <a:latin typeface="Arial" panose="020B0604020202020204" pitchFamily="34" charset="0"/>
                <a:cs typeface="Arial" panose="020B0604020202020204" pitchFamily="34" charset="0"/>
              </a:rPr>
              <a:t>Report </a:t>
            </a:r>
            <a:r>
              <a:rPr lang="en-US" sz="4000" dirty="0" smtClean="0">
                <a:latin typeface="Arial" panose="020B0604020202020204" pitchFamily="34" charset="0"/>
                <a:cs typeface="Arial" panose="020B0604020202020204" pitchFamily="34" charset="0"/>
              </a:rPr>
              <a:t>statistics (mean, standard deviation)</a:t>
            </a:r>
          </a:p>
          <a:p>
            <a:pPr marL="3027099" lvl="1" indent="-571500" algn="just">
              <a:buFont typeface="Arial" panose="020B0604020202020204" pitchFamily="34" charset="0"/>
              <a:buChar char="•"/>
            </a:pPr>
            <a:r>
              <a:rPr lang="en-US" sz="4000" dirty="0" smtClean="0">
                <a:latin typeface="Arial" panose="020B0604020202020204" pitchFamily="34" charset="0"/>
                <a:cs typeface="Arial" panose="020B0604020202020204" pitchFamily="34" charset="0"/>
              </a:rPr>
              <a:t>Generate graphs for display</a:t>
            </a:r>
            <a:endParaRPr lang="en-US" sz="4000" dirty="0">
              <a:latin typeface="Arial" panose="020B0604020202020204" pitchFamily="34" charset="0"/>
              <a:cs typeface="Arial" panose="020B0604020202020204" pitchFamily="34" charset="0"/>
            </a:endParaRPr>
          </a:p>
        </p:txBody>
      </p:sp>
      <p:sp>
        <p:nvSpPr>
          <p:cNvPr id="169" name="TextBox 40">
            <a:extLst>
              <a:ext uri="{FF2B5EF4-FFF2-40B4-BE49-F238E27FC236}">
                <a16:creationId xmlns:lc="http://schemas.openxmlformats.org/drawingml/2006/lockedCanvas" xmlns:a16="http://schemas.microsoft.com/office/drawing/2014/main" xmlns="" id="{D2CE64BC-FF9C-40C6-BA7F-13C90BA2EF72}"/>
              </a:ext>
            </a:extLst>
          </p:cNvPr>
          <p:cNvSpPr txBox="1"/>
          <p:nvPr/>
        </p:nvSpPr>
        <p:spPr>
          <a:xfrm>
            <a:off x="4644188" y="30880727"/>
            <a:ext cx="6785812" cy="4323673"/>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buFont typeface="Arial" panose="020B0604020202020204" pitchFamily="34" charset="0"/>
              <a:buChar char="•"/>
            </a:pPr>
            <a:r>
              <a:rPr lang="en-US" sz="3600" i="1" dirty="0" smtClean="0">
                <a:latin typeface="Arial" panose="020B0604020202020204" pitchFamily="34" charset="0"/>
                <a:cs typeface="Arial" panose="020B0604020202020204" pitchFamily="34" charset="0"/>
              </a:rPr>
              <a:t>NDP.View2 </a:t>
            </a:r>
            <a:r>
              <a:rPr lang="en-US" sz="3600" dirty="0" smtClean="0">
                <a:latin typeface="Arial" panose="020B0604020202020204" pitchFamily="34" charset="0"/>
                <a:cs typeface="Arial" panose="020B0604020202020204" pitchFamily="34" charset="0"/>
              </a:rPr>
              <a:t>(Hamamatsu): reference</a:t>
            </a:r>
            <a:endParaRPr lang="en-US" sz="3600" dirty="0">
              <a:latin typeface="Arial" panose="020B0604020202020204" pitchFamily="34" charset="0"/>
              <a:cs typeface="Arial" panose="020B0604020202020204" pitchFamily="34" charset="0"/>
            </a:endParaRPr>
          </a:p>
          <a:p>
            <a:pPr marL="571500" indent="-571500">
              <a:buFont typeface="Arial" panose="020B0604020202020204" pitchFamily="34" charset="0"/>
              <a:buChar char="•"/>
            </a:pPr>
            <a:r>
              <a:rPr lang="en-US" sz="3600" i="1" dirty="0" err="1">
                <a:latin typeface="Arial" panose="020B0604020202020204" pitchFamily="34" charset="0"/>
                <a:cs typeface="Arial" panose="020B0604020202020204" pitchFamily="34" charset="0"/>
              </a:rPr>
              <a:t>Sedeen</a:t>
            </a:r>
            <a:r>
              <a:rPr lang="en-US" sz="3600" dirty="0">
                <a:latin typeface="Arial" panose="020B0604020202020204" pitchFamily="34" charset="0"/>
                <a:cs typeface="Arial" panose="020B0604020202020204" pitchFamily="34" charset="0"/>
              </a:rPr>
              <a:t> </a:t>
            </a:r>
            <a:r>
              <a:rPr lang="en-US" sz="3600" dirty="0">
                <a:latin typeface="Arial" panose="020B0604020202020204" pitchFamily="34" charset="0"/>
                <a:cs typeface="Arial" panose="020B0604020202020204" pitchFamily="34" charset="0"/>
              </a:rPr>
              <a:t>(</a:t>
            </a:r>
            <a:r>
              <a:rPr lang="en-US" sz="3600" dirty="0" err="1" smtClean="0">
                <a:latin typeface="Arial" panose="020B0604020202020204" pitchFamily="34" charset="0"/>
                <a:cs typeface="Arial" panose="020B0604020202020204" pitchFamily="34" charset="0"/>
              </a:rPr>
              <a:t>PathCore</a:t>
            </a:r>
            <a:r>
              <a:rPr lang="en-US" sz="3600" dirty="0" smtClean="0">
                <a:latin typeface="Arial" panose="020B0604020202020204" pitchFamily="34" charset="0"/>
                <a:cs typeface="Arial" panose="020B0604020202020204" pitchFamily="34" charset="0"/>
              </a:rPr>
              <a:t>): DICOM </a:t>
            </a:r>
            <a:r>
              <a:rPr lang="en-US" sz="3600" dirty="0">
                <a:latin typeface="Arial" panose="020B0604020202020204" pitchFamily="34" charset="0"/>
                <a:cs typeface="Arial" panose="020B0604020202020204" pitchFamily="34" charset="0"/>
              </a:rPr>
              <a:t>WG26 chair</a:t>
            </a:r>
          </a:p>
          <a:p>
            <a:pPr marL="571500" indent="-571500">
              <a:buFont typeface="Arial" panose="020B0604020202020204" pitchFamily="34" charset="0"/>
              <a:buChar char="•"/>
            </a:pPr>
            <a:r>
              <a:rPr lang="en-US" sz="3600" i="1" dirty="0" err="1">
                <a:latin typeface="Arial" panose="020B0604020202020204" pitchFamily="34" charset="0"/>
                <a:cs typeface="Arial" panose="020B0604020202020204" pitchFamily="34" charset="0"/>
              </a:rPr>
              <a:t>QuPath</a:t>
            </a:r>
            <a:r>
              <a:rPr lang="en-US" sz="3600" dirty="0">
                <a:latin typeface="Arial" panose="020B0604020202020204" pitchFamily="34" charset="0"/>
                <a:cs typeface="Arial" panose="020B0604020202020204" pitchFamily="34" charset="0"/>
              </a:rPr>
              <a:t> </a:t>
            </a:r>
            <a:r>
              <a:rPr lang="en-US" sz="3600" dirty="0">
                <a:latin typeface="Arial" panose="020B0604020202020204" pitchFamily="34" charset="0"/>
                <a:cs typeface="Arial" panose="020B0604020202020204" pitchFamily="34" charset="0"/>
              </a:rPr>
              <a:t>(</a:t>
            </a:r>
            <a:r>
              <a:rPr lang="en-US" sz="3600" dirty="0" smtClean="0">
                <a:latin typeface="Arial" panose="020B0604020202020204" pitchFamily="34" charset="0"/>
                <a:cs typeface="Arial" panose="020B0604020202020204" pitchFamily="34" charset="0"/>
              </a:rPr>
              <a:t>Queen’s University Belfast)</a:t>
            </a:r>
            <a:endParaRPr lang="en-US" sz="3600" dirty="0">
              <a:latin typeface="Arial" panose="020B0604020202020204" pitchFamily="34" charset="0"/>
              <a:cs typeface="Arial" panose="020B0604020202020204" pitchFamily="34" charset="0"/>
            </a:endParaRPr>
          </a:p>
          <a:p>
            <a:pPr marL="571500" indent="-571500">
              <a:buFont typeface="Arial" panose="020B0604020202020204" pitchFamily="34" charset="0"/>
              <a:buChar char="•"/>
            </a:pPr>
            <a:r>
              <a:rPr lang="en-US" sz="3600" i="1" dirty="0">
                <a:latin typeface="Arial" panose="020B0604020202020204" pitchFamily="34" charset="0"/>
                <a:cs typeface="Arial" panose="020B0604020202020204" pitchFamily="34" charset="0"/>
              </a:rPr>
              <a:t>ASAP</a:t>
            </a:r>
            <a:r>
              <a:rPr lang="en-US" sz="3600" dirty="0">
                <a:latin typeface="Arial" panose="020B0604020202020204" pitchFamily="34" charset="0"/>
                <a:cs typeface="Arial" panose="020B0604020202020204" pitchFamily="34" charset="0"/>
              </a:rPr>
              <a:t> </a:t>
            </a:r>
            <a:r>
              <a:rPr lang="en-US" sz="3600" dirty="0">
                <a:latin typeface="Arial" panose="020B0604020202020204" pitchFamily="34" charset="0"/>
                <a:cs typeface="Arial" panose="020B0604020202020204" pitchFamily="34" charset="0"/>
              </a:rPr>
              <a:t>(</a:t>
            </a:r>
            <a:r>
              <a:rPr lang="en-US" sz="3600" dirty="0" err="1" smtClean="0">
                <a:latin typeface="Arial" panose="020B0604020202020204" pitchFamily="34" charset="0"/>
                <a:cs typeface="Arial" panose="020B0604020202020204" pitchFamily="34" charset="0"/>
              </a:rPr>
              <a:t>Radboud</a:t>
            </a:r>
            <a:r>
              <a:rPr lang="en-US" sz="3600" dirty="0" smtClean="0">
                <a:latin typeface="Arial" panose="020B0604020202020204" pitchFamily="34" charset="0"/>
                <a:cs typeface="Arial" panose="020B0604020202020204" pitchFamily="34" charset="0"/>
              </a:rPr>
              <a:t> University)</a:t>
            </a:r>
            <a:endParaRPr lang="en-US" sz="3600" dirty="0">
              <a:latin typeface="Arial" panose="020B0604020202020204" pitchFamily="34" charset="0"/>
              <a:cs typeface="Arial" panose="020B0604020202020204" pitchFamily="34" charset="0"/>
            </a:endParaRPr>
          </a:p>
        </p:txBody>
      </p:sp>
      <p:sp>
        <p:nvSpPr>
          <p:cNvPr id="172" name="Text Box 34"/>
          <p:cNvSpPr txBox="1">
            <a:spLocks noChangeArrowheads="1"/>
          </p:cNvSpPr>
          <p:nvPr/>
        </p:nvSpPr>
        <p:spPr bwMode="auto">
          <a:xfrm>
            <a:off x="914400" y="29260800"/>
            <a:ext cx="10058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SUBJECTS</a:t>
            </a:r>
            <a:endParaRPr lang="en-US" sz="4000" dirty="0">
              <a:effectLst/>
            </a:endParaRPr>
          </a:p>
        </p:txBody>
      </p:sp>
      <p:sp>
        <p:nvSpPr>
          <p:cNvPr id="173" name="Rectangle 172"/>
          <p:cNvSpPr/>
          <p:nvPr/>
        </p:nvSpPr>
        <p:spPr>
          <a:xfrm>
            <a:off x="914400" y="30175200"/>
            <a:ext cx="10058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grpSp>
        <p:nvGrpSpPr>
          <p:cNvPr id="32" name="Group 31"/>
          <p:cNvGrpSpPr/>
          <p:nvPr/>
        </p:nvGrpSpPr>
        <p:grpSpPr>
          <a:xfrm>
            <a:off x="11887199" y="14630400"/>
            <a:ext cx="22860000" cy="5757794"/>
            <a:chOff x="11887199" y="14630400"/>
            <a:chExt cx="22860000" cy="5757794"/>
          </a:xfrm>
        </p:grpSpPr>
        <p:sp>
          <p:nvSpPr>
            <p:cNvPr id="38" name="Text Box 34"/>
            <p:cNvSpPr txBox="1">
              <a:spLocks noChangeArrowheads="1"/>
            </p:cNvSpPr>
            <p:nvPr/>
          </p:nvSpPr>
          <p:spPr bwMode="auto">
            <a:xfrm>
              <a:off x="11887200" y="14630400"/>
              <a:ext cx="22859999" cy="100584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RESULTS</a:t>
              </a:r>
              <a:endParaRPr lang="en-US" sz="4400" dirty="0">
                <a:effectLst/>
              </a:endParaRPr>
            </a:p>
          </p:txBody>
        </p:sp>
        <p:sp>
          <p:nvSpPr>
            <p:cNvPr id="39" name="Rectangle 38"/>
            <p:cNvSpPr/>
            <p:nvPr/>
          </p:nvSpPr>
          <p:spPr>
            <a:xfrm>
              <a:off x="11887199" y="15544800"/>
              <a:ext cx="228600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grpSp>
          <p:nvGrpSpPr>
            <p:cNvPr id="2" name="Group 1"/>
            <p:cNvGrpSpPr/>
            <p:nvPr/>
          </p:nvGrpSpPr>
          <p:grpSpPr>
            <a:xfrm>
              <a:off x="12344401" y="15727680"/>
              <a:ext cx="4114800" cy="4660514"/>
              <a:chOff x="13716000" y="5669280"/>
              <a:chExt cx="4114800" cy="4660514"/>
            </a:xfrm>
          </p:grpSpPr>
          <p:pic>
            <p:nvPicPr>
              <p:cNvPr id="115" name="Picture 4" descr="C:\Users\Qi Gong\Desktop\Sam\WSI_viewer_evaluation-master\r_ndpview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716000" y="6214994"/>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146" name="TextBox 145"/>
              <p:cNvSpPr txBox="1"/>
              <p:nvPr/>
            </p:nvSpPr>
            <p:spPr>
              <a:xfrm>
                <a:off x="13716000" y="5669280"/>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smtClean="0">
                    <a:latin typeface="Arial" pitchFamily="34" charset="0"/>
                    <a:cs typeface="Arial" pitchFamily="34" charset="0"/>
                  </a:rPr>
                  <a:t>NDP.view2</a:t>
                </a:r>
                <a:endParaRPr lang="en-US" sz="2000" dirty="0">
                  <a:latin typeface="Arial" panose="020B0604020202020204" pitchFamily="34" charset="0"/>
                  <a:cs typeface="Arial" panose="020B0604020202020204" pitchFamily="34" charset="0"/>
                </a:endParaRPr>
              </a:p>
            </p:txBody>
          </p:sp>
        </p:grpSp>
        <p:grpSp>
          <p:nvGrpSpPr>
            <p:cNvPr id="4" name="Group 3"/>
            <p:cNvGrpSpPr/>
            <p:nvPr/>
          </p:nvGrpSpPr>
          <p:grpSpPr>
            <a:xfrm>
              <a:off x="18247157" y="15781074"/>
              <a:ext cx="4114800" cy="4607120"/>
              <a:chOff x="19202400" y="5722674"/>
              <a:chExt cx="4114800" cy="4607120"/>
            </a:xfrm>
          </p:grpSpPr>
          <p:pic>
            <p:nvPicPr>
              <p:cNvPr id="1024" name="Picture 5" descr="C:\Users\Qi Gong\Desktop\Sam\WSI_viewer_evaluation-master\r_asap.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202400" y="6214994"/>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151" name="TextBox 150"/>
              <p:cNvSpPr txBox="1"/>
              <p:nvPr/>
            </p:nvSpPr>
            <p:spPr>
              <a:xfrm>
                <a:off x="19202400" y="5722674"/>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smtClean="0">
                    <a:latin typeface="Arial" pitchFamily="34" charset="0"/>
                    <a:cs typeface="Arial" pitchFamily="34" charset="0"/>
                  </a:rPr>
                  <a:t>ASAP</a:t>
                </a:r>
                <a:endParaRPr lang="en-US" sz="2000" dirty="0">
                  <a:latin typeface="Arial" panose="020B0604020202020204" pitchFamily="34" charset="0"/>
                  <a:cs typeface="Arial" panose="020B0604020202020204" pitchFamily="34" charset="0"/>
                </a:endParaRPr>
              </a:p>
            </p:txBody>
          </p:sp>
        </p:grpSp>
        <p:grpSp>
          <p:nvGrpSpPr>
            <p:cNvPr id="7" name="Group 6"/>
            <p:cNvGrpSpPr/>
            <p:nvPr/>
          </p:nvGrpSpPr>
          <p:grpSpPr>
            <a:xfrm>
              <a:off x="24149913" y="15781074"/>
              <a:ext cx="4126832" cy="4607120"/>
              <a:chOff x="24676768" y="5722674"/>
              <a:chExt cx="4126832" cy="4607120"/>
            </a:xfrm>
          </p:grpSpPr>
          <p:pic>
            <p:nvPicPr>
              <p:cNvPr id="110" name="Picture 3" descr="C:\Users\Qi Gong\Desktop\Sam\WSI_viewer_evaluation-master\r_qupath.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688800" y="6214994"/>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152" name="TextBox 151"/>
              <p:cNvSpPr txBox="1"/>
              <p:nvPr/>
            </p:nvSpPr>
            <p:spPr>
              <a:xfrm>
                <a:off x="24676768" y="5722674"/>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err="1" smtClean="0">
                    <a:latin typeface="Arial" pitchFamily="34" charset="0"/>
                    <a:cs typeface="Arial" pitchFamily="34" charset="0"/>
                  </a:rPr>
                  <a:t>QuPath</a:t>
                </a:r>
                <a:endParaRPr lang="en-US" sz="2000" dirty="0">
                  <a:latin typeface="Arial" panose="020B0604020202020204" pitchFamily="34" charset="0"/>
                  <a:cs typeface="Arial" panose="020B0604020202020204" pitchFamily="34" charset="0"/>
                </a:endParaRPr>
              </a:p>
            </p:txBody>
          </p:sp>
        </p:grpSp>
        <p:grpSp>
          <p:nvGrpSpPr>
            <p:cNvPr id="13" name="Group 12"/>
            <p:cNvGrpSpPr/>
            <p:nvPr/>
          </p:nvGrpSpPr>
          <p:grpSpPr>
            <a:xfrm>
              <a:off x="30064700" y="15727680"/>
              <a:ext cx="4114800" cy="4660514"/>
              <a:chOff x="30175200" y="5845139"/>
              <a:chExt cx="4114800" cy="4660514"/>
            </a:xfrm>
          </p:grpSpPr>
          <p:pic>
            <p:nvPicPr>
              <p:cNvPr id="1030" name="Picture 6" descr="C:\Users\Qi Gong\Desktop\Sam\WSI_viewer_evaluation-master\r_sedeen.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175200" y="6390853"/>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153" name="TextBox 152"/>
              <p:cNvSpPr txBox="1"/>
              <p:nvPr/>
            </p:nvSpPr>
            <p:spPr>
              <a:xfrm>
                <a:off x="30175200" y="5845139"/>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err="1" smtClean="0">
                    <a:latin typeface="Arial" pitchFamily="34" charset="0"/>
                    <a:cs typeface="Arial" pitchFamily="34" charset="0"/>
                  </a:rPr>
                  <a:t>Sedeen</a:t>
                </a:r>
                <a:endParaRPr lang="en-US" sz="2000" dirty="0">
                  <a:latin typeface="Arial" panose="020B0604020202020204" pitchFamily="34" charset="0"/>
                  <a:cs typeface="Arial" panose="020B0604020202020204" pitchFamily="34" charset="0"/>
                </a:endParaRPr>
              </a:p>
            </p:txBody>
          </p:sp>
        </p:grpSp>
      </p:grpSp>
      <p:pic>
        <p:nvPicPr>
          <p:cNvPr id="9" name="Picture 8"/>
          <p:cNvPicPr>
            <a:picLocks noChangeAspect="1"/>
          </p:cNvPicPr>
          <p:nvPr/>
        </p:nvPicPr>
        <p:blipFill rotWithShape="1">
          <a:blip r:embed="rId8">
            <a:extLst>
              <a:ext uri="{28A0092B-C50C-407E-A947-70E740481C1C}">
                <a14:useLocalDpi xmlns:a14="http://schemas.microsoft.com/office/drawing/2010/main" val="0"/>
              </a:ext>
            </a:extLst>
          </a:blip>
          <a:srcRect l="7402" r="12171" b="7953"/>
          <a:stretch/>
        </p:blipFill>
        <p:spPr>
          <a:xfrm>
            <a:off x="24231600" y="20777733"/>
            <a:ext cx="10121321" cy="15087600"/>
          </a:xfrm>
          <a:prstGeom prst="rect">
            <a:avLst/>
          </a:prstGeom>
        </p:spPr>
      </p:pic>
      <p:pic>
        <p:nvPicPr>
          <p:cNvPr id="19" name="Picture 1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7432000" y="5999408"/>
            <a:ext cx="7315200" cy="8844971"/>
          </a:xfrm>
          <a:prstGeom prst="rect">
            <a:avLst/>
          </a:prstGeom>
        </p:spPr>
      </p:pic>
      <p:pic>
        <p:nvPicPr>
          <p:cNvPr id="20" name="Picture 1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14400" y="33832800"/>
            <a:ext cx="1828800" cy="1828800"/>
          </a:xfrm>
          <a:prstGeom prst="rect">
            <a:avLst/>
          </a:prstGeom>
        </p:spPr>
      </p:pic>
      <p:pic>
        <p:nvPicPr>
          <p:cNvPr id="21" name="Picture 20"/>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815389" y="33832800"/>
            <a:ext cx="1828800" cy="1828800"/>
          </a:xfrm>
          <a:prstGeom prst="rect">
            <a:avLst/>
          </a:prstGeom>
        </p:spPr>
      </p:pic>
      <p:pic>
        <p:nvPicPr>
          <p:cNvPr id="1026" name="Picture 2" descr="C:\Program Files\Hamamatsu\NDP.view 2\report\logo.png"/>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14400" y="30916881"/>
            <a:ext cx="3657600" cy="1784951"/>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5"/>
          <p:cNvPicPr>
            <a:picLocks noChangeAspect="1"/>
          </p:cNvPicPr>
          <p:nvPr/>
        </p:nvPicPr>
        <p:blipFill rotWithShape="1">
          <a:blip r:embed="rId13">
            <a:extLst>
              <a:ext uri="{28A0092B-C50C-407E-A947-70E740481C1C}">
                <a14:useLocalDpi xmlns:a14="http://schemas.microsoft.com/office/drawing/2010/main" val="0"/>
              </a:ext>
            </a:extLst>
          </a:blip>
          <a:srcRect t="32022" b="38625"/>
          <a:stretch/>
        </p:blipFill>
        <p:spPr>
          <a:xfrm>
            <a:off x="914400" y="32759170"/>
            <a:ext cx="3657600" cy="1073630"/>
          </a:xfrm>
          <a:prstGeom prst="rect">
            <a:avLst/>
          </a:prstGeom>
        </p:spPr>
      </p:pic>
      <p:pic>
        <p:nvPicPr>
          <p:cNvPr id="28" name="Picture 27"/>
          <p:cNvPicPr>
            <a:picLocks noChangeAspect="1"/>
          </p:cNvPicPr>
          <p:nvPr/>
        </p:nvPicPr>
        <p:blipFill rotWithShape="1">
          <a:blip r:embed="rId14">
            <a:extLst>
              <a:ext uri="{28A0092B-C50C-407E-A947-70E740481C1C}">
                <a14:useLocalDpi xmlns:a14="http://schemas.microsoft.com/office/drawing/2010/main" val="0"/>
              </a:ext>
            </a:extLst>
          </a:blip>
          <a:srcRect l="2765" t="665" r="3390" b="2278"/>
          <a:stretch/>
        </p:blipFill>
        <p:spPr>
          <a:xfrm>
            <a:off x="12344400" y="20651609"/>
            <a:ext cx="11887200" cy="15009991"/>
          </a:xfrm>
          <a:prstGeom prst="rect">
            <a:avLst/>
          </a:prstGeom>
        </p:spPr>
      </p:pic>
      <p:pic>
        <p:nvPicPr>
          <p:cNvPr id="30" name="Picture 29"/>
          <p:cNvPicPr>
            <a:picLocks noChangeAspect="1"/>
          </p:cNvPicPr>
          <p:nvPr/>
        </p:nvPicPr>
        <p:blipFill rotWithShape="1">
          <a:blip r:embed="rId15">
            <a:extLst>
              <a:ext uri="{28A0092B-C50C-407E-A947-70E740481C1C}">
                <a14:useLocalDpi xmlns:a14="http://schemas.microsoft.com/office/drawing/2010/main" val="0"/>
              </a:ext>
            </a:extLst>
          </a:blip>
          <a:srcRect l="10034" t="7211" r="8814" b="8530"/>
          <a:stretch/>
        </p:blipFill>
        <p:spPr>
          <a:xfrm>
            <a:off x="35661600" y="5486400"/>
            <a:ext cx="12801600" cy="14847218"/>
          </a:xfrm>
          <a:prstGeom prst="rect">
            <a:avLst/>
          </a:prstGeom>
        </p:spPr>
      </p:pic>
      <p:sp>
        <p:nvSpPr>
          <p:cNvPr id="65" name="TextBox 64"/>
          <p:cNvSpPr txBox="1"/>
          <p:nvPr/>
        </p:nvSpPr>
        <p:spPr>
          <a:xfrm>
            <a:off x="35661600" y="28045180"/>
            <a:ext cx="12801600" cy="2292348"/>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742950" indent="-742950" algn="just">
              <a:buFont typeface="+mj-lt"/>
              <a:buAutoNum type="arabicPeriod"/>
            </a:pPr>
            <a:r>
              <a:rPr lang="en-US" sz="4000" b="0" dirty="0" smtClean="0">
                <a:latin typeface="Arial" panose="020B0604020202020204" pitchFamily="34" charset="0"/>
                <a:cs typeface="Arial" panose="020B0604020202020204" pitchFamily="34" charset="0"/>
              </a:rPr>
              <a:t>Sun, C. (2017, August).</a:t>
            </a:r>
            <a:r>
              <a:rPr lang="en-US" sz="4000" b="0" dirty="0">
                <a:latin typeface="Arial" panose="020B0604020202020204" pitchFamily="34" charset="0"/>
                <a:cs typeface="Arial" panose="020B0604020202020204" pitchFamily="34" charset="0"/>
              </a:rPr>
              <a:t> </a:t>
            </a:r>
            <a:r>
              <a:rPr lang="en-US" sz="4000" b="0" i="1" dirty="0" smtClean="0">
                <a:latin typeface="Arial" panose="020B0604020202020204" pitchFamily="34" charset="0"/>
                <a:cs typeface="Arial" panose="020B0604020202020204" pitchFamily="34" charset="0"/>
              </a:rPr>
              <a:t>How Much Can Bad Display Cost?</a:t>
            </a:r>
            <a:r>
              <a:rPr lang="en-US" sz="4000" b="0" dirty="0" smtClean="0">
                <a:latin typeface="Arial" panose="020B0604020202020204" pitchFamily="34" charset="0"/>
                <a:cs typeface="Arial" panose="020B0604020202020204" pitchFamily="34" charset="0"/>
              </a:rPr>
              <a:t>.</a:t>
            </a:r>
            <a:r>
              <a:rPr lang="en-US" sz="4000" b="0" dirty="0">
                <a:latin typeface="Arial" panose="020B0604020202020204" pitchFamily="34" charset="0"/>
                <a:cs typeface="Arial" panose="020B0604020202020204" pitchFamily="34" charset="0"/>
              </a:rPr>
              <a:t> </a:t>
            </a:r>
            <a:r>
              <a:rPr lang="en-US" sz="4000" b="0" dirty="0">
                <a:latin typeface="Arial" panose="020B0604020202020204" pitchFamily="34" charset="0"/>
                <a:cs typeface="Arial" panose="020B0604020202020204" pitchFamily="34" charset="0"/>
              </a:rPr>
              <a:t>OSEL Annual Student Science Poster Exhibit</a:t>
            </a:r>
            <a:r>
              <a:rPr lang="en-US" sz="4000" b="0" dirty="0" smtClean="0">
                <a:latin typeface="Arial" panose="020B0604020202020204" pitchFamily="34" charset="0"/>
                <a:cs typeface="Arial" panose="020B0604020202020204" pitchFamily="34" charset="0"/>
              </a:rPr>
              <a:t>, White Oak, MD.</a:t>
            </a:r>
            <a:endParaRPr lang="en-US" sz="4000" b="0" dirty="0">
              <a:latin typeface="Arial" panose="020B0604020202020204" pitchFamily="34" charset="0"/>
              <a:cs typeface="Arial" panose="020B0604020202020204" pitchFamily="34" charset="0"/>
            </a:endParaRPr>
          </a:p>
        </p:txBody>
      </p:sp>
      <p:sp>
        <p:nvSpPr>
          <p:cNvPr id="66" name="Text Box 34"/>
          <p:cNvSpPr txBox="1">
            <a:spLocks noChangeArrowheads="1"/>
          </p:cNvSpPr>
          <p:nvPr/>
        </p:nvSpPr>
        <p:spPr bwMode="auto">
          <a:xfrm>
            <a:off x="35661600" y="26974800"/>
            <a:ext cx="128016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REFERENCES</a:t>
            </a:r>
            <a:endParaRPr lang="en-US" sz="4000" dirty="0">
              <a:effectLst/>
            </a:endParaRPr>
          </a:p>
        </p:txBody>
      </p:sp>
      <p:sp>
        <p:nvSpPr>
          <p:cNvPr id="67" name="Rectangle 66"/>
          <p:cNvSpPr/>
          <p:nvPr/>
        </p:nvSpPr>
        <p:spPr>
          <a:xfrm>
            <a:off x="35661600" y="27862300"/>
            <a:ext cx="12801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Tree>
    <p:extLst>
      <p:ext uri="{BB962C8B-B14F-4D97-AF65-F5344CB8AC3E}">
        <p14:creationId xmlns:p14="http://schemas.microsoft.com/office/powerpoint/2010/main" val="159360490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1180</TotalTime>
  <Words>348</Words>
  <Application>Microsoft Office PowerPoint</Application>
  <PresentationFormat>Custom</PresentationFormat>
  <Paragraphs>42</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IVIES</dc:creator>
  <cp:lastModifiedBy>IVIES</cp:lastModifiedBy>
  <cp:revision>78</cp:revision>
  <dcterms:created xsi:type="dcterms:W3CDTF">2019-07-22T15:20:59Z</dcterms:created>
  <dcterms:modified xsi:type="dcterms:W3CDTF">2019-08-02T19:43:53Z</dcterms:modified>
</cp:coreProperties>
</file>

<file path=docProps/thumbnail.jpeg>
</file>